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6.jpg"/><Relationship Id="rId4" Type="http://schemas.openxmlformats.org/officeDocument/2006/relationships/image" Target="../media/image0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8.png"/><Relationship Id="rId4" Type="http://schemas.openxmlformats.org/officeDocument/2006/relationships/image" Target="../media/image05.png"/><Relationship Id="rId5" Type="http://schemas.openxmlformats.org/officeDocument/2006/relationships/image" Target="../media/image0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www.google.com/webhp?sourceid=chrome-instant&amp;ion=1&amp;espv=2&amp;ie=UTF-8#q=phosphorus%20and%20salt%20rocks" TargetMode="External"/><Relationship Id="rId4" Type="http://schemas.openxmlformats.org/officeDocument/2006/relationships/hyperlink" Target="http://www.extension.umn.edu/agriculture/nutrient-management/phosphorus/understanding-phosphorus-fertilizers/" TargetMode="External"/><Relationship Id="rId5" Type="http://schemas.openxmlformats.org/officeDocument/2006/relationships/hyperlink" Target="http://sciencelearn.org.nz/Contexts/Soil-Farming-and-Science/Science-Ideas-and-Concepts/The-phosphorus-cycle" TargetMode="External"/><Relationship Id="rId6" Type="http://schemas.openxmlformats.org/officeDocument/2006/relationships/hyperlink" Target="http://www.feedphosphates.org/index.php/guides/11-guides/11-phosphorus-a-vital-source-of-animal-nutrition" TargetMode="External"/><Relationship Id="rId7" Type="http://schemas.openxmlformats.org/officeDocument/2006/relationships/hyperlink" Target="https://www.google.com/search?q=human+impact&amp;rlz=1C1CHBD_enCR706CR709&amp;espv=2&amp;biw=878&amp;bih=409&amp;source=lnms&amp;tbm=isch&amp;sa=X&amp;ved=0ahUKEwjAj9Lgy7bRAhXFRCYKHYX6A1oQ_AUIBigB"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Phosphorus</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Bye: Joshua, AB, and Daniel</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What is phosphorus?</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Its found in 2 forms red and white phosphorus, It is a highly reactive element. </a:t>
            </a:r>
          </a:p>
          <a:p>
            <a:pPr lvl="0">
              <a:spcBef>
                <a:spcPts val="0"/>
              </a:spcBef>
              <a:buClr>
                <a:schemeClr val="dk1"/>
              </a:buClr>
              <a:buSzPct val="61111"/>
              <a:buFont typeface="Arial"/>
              <a:buNone/>
            </a:pPr>
            <a:r>
              <a:rPr lang="en"/>
              <a:t>Phosphorus plays a major role in plants and animals cell development and storing energy. </a:t>
            </a:r>
          </a:p>
          <a:p>
            <a:pPr lvl="0">
              <a:spcBef>
                <a:spcPts val="0"/>
              </a:spcBef>
              <a:buNone/>
            </a:pPr>
            <a:r>
              <a:rPr lang="en"/>
              <a:t>Phosphorus is key component in DNA (</a:t>
            </a:r>
            <a:r>
              <a:rPr lang="en">
                <a:solidFill>
                  <a:srgbClr val="434343"/>
                </a:solidFill>
                <a:highlight>
                  <a:srgbClr val="FFFFFF"/>
                </a:highlight>
              </a:rPr>
              <a:t>Deoxyribonucleic acid), </a:t>
            </a:r>
          </a:p>
          <a:p>
            <a:pPr lvl="0">
              <a:spcBef>
                <a:spcPts val="0"/>
              </a:spcBef>
              <a:buClr>
                <a:schemeClr val="dk1"/>
              </a:buClr>
              <a:buSzPct val="61111"/>
              <a:buFont typeface="Arial"/>
              <a:buNone/>
            </a:pPr>
            <a:r>
              <a:rPr lang="en">
                <a:solidFill>
                  <a:srgbClr val="434343"/>
                </a:solidFill>
                <a:highlight>
                  <a:srgbClr val="FFFFFF"/>
                </a:highlight>
              </a:rPr>
              <a:t>RNA (ribonucleic acid), and  ATP (adenosine triphosphate)</a:t>
            </a:r>
          </a:p>
        </p:txBody>
      </p:sp>
      <p:pic>
        <p:nvPicPr>
          <p:cNvPr descr="Image result for phosphorus" id="62" name="Shape 62"/>
          <p:cNvPicPr preferRelativeResize="0"/>
          <p:nvPr/>
        </p:nvPicPr>
        <p:blipFill>
          <a:blip r:embed="rId3">
            <a:alphaModFix/>
          </a:blip>
          <a:stretch>
            <a:fillRect/>
          </a:stretch>
        </p:blipFill>
        <p:spPr>
          <a:xfrm>
            <a:off x="7220325" y="-1475"/>
            <a:ext cx="1290324" cy="1290324"/>
          </a:xfrm>
          <a:prstGeom prst="rect">
            <a:avLst/>
          </a:prstGeom>
          <a:noFill/>
          <a:ln>
            <a:noFill/>
          </a:ln>
        </p:spPr>
      </p:pic>
      <p:pic>
        <p:nvPicPr>
          <p:cNvPr descr="Image result for phosphorus" id="63" name="Shape 63"/>
          <p:cNvPicPr preferRelativeResize="0"/>
          <p:nvPr/>
        </p:nvPicPr>
        <p:blipFill>
          <a:blip r:embed="rId4">
            <a:alphaModFix/>
          </a:blip>
          <a:stretch>
            <a:fillRect/>
          </a:stretch>
        </p:blipFill>
        <p:spPr>
          <a:xfrm>
            <a:off x="6930675" y="3514725"/>
            <a:ext cx="2181225" cy="1628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Forms of phosphorus </a:t>
            </a:r>
          </a:p>
        </p:txBody>
      </p:sp>
      <p:sp>
        <p:nvSpPr>
          <p:cNvPr id="69" name="Shape 69"/>
          <p:cNvSpPr txBox="1"/>
          <p:nvPr>
            <p:ph idx="1" type="body"/>
          </p:nvPr>
        </p:nvSpPr>
        <p:spPr>
          <a:xfrm>
            <a:off x="279600" y="1158900"/>
            <a:ext cx="8520600" cy="3416400"/>
          </a:xfrm>
          <a:prstGeom prst="rect">
            <a:avLst/>
          </a:prstGeom>
        </p:spPr>
        <p:txBody>
          <a:bodyPr anchorCtr="0" anchor="t" bIns="91425" lIns="91425" rIns="91425" tIns="91425">
            <a:noAutofit/>
          </a:bodyPr>
          <a:lstStyle/>
          <a:p>
            <a:pPr lvl="0" rtl="0">
              <a:lnSpc>
                <a:spcPct val="115000"/>
              </a:lnSpc>
              <a:spcBef>
                <a:spcPts val="0"/>
              </a:spcBef>
              <a:buNone/>
            </a:pPr>
            <a:r>
              <a:rPr lang="en" sz="1600">
                <a:solidFill>
                  <a:srgbClr val="252525"/>
                </a:solidFill>
                <a:highlight>
                  <a:srgbClr val="FFFFFF"/>
                </a:highlight>
              </a:rPr>
              <a:t>Phosphorus can be found in different forms such as phosphate (</a:t>
            </a:r>
            <a:r>
              <a:rPr lang="en" sz="1600">
                <a:solidFill>
                  <a:srgbClr val="252525"/>
                </a:solidFill>
                <a:highlight>
                  <a:srgbClr val="FFFFFF"/>
                </a:highlight>
              </a:rPr>
              <a:t>P</a:t>
            </a:r>
            <a:r>
              <a:rPr lang="en" sz="1600">
                <a:solidFill>
                  <a:srgbClr val="252525"/>
                </a:solidFill>
                <a:highlight>
                  <a:srgbClr val="FFFFFF"/>
                </a:highlight>
              </a:rPr>
              <a:t>O</a:t>
            </a:r>
            <a:r>
              <a:rPr baseline="-25000" lang="en" sz="1600">
                <a:solidFill>
                  <a:srgbClr val="252525"/>
                </a:solidFill>
                <a:highlight>
                  <a:srgbClr val="FFFFFF"/>
                </a:highlight>
              </a:rPr>
              <a:t>4</a:t>
            </a:r>
            <a:r>
              <a:rPr baseline="30000" lang="en" sz="1600">
                <a:solidFill>
                  <a:srgbClr val="252525"/>
                </a:solidFill>
                <a:highlight>
                  <a:srgbClr val="FFFFFF"/>
                </a:highlight>
              </a:rPr>
              <a:t>3−</a:t>
            </a:r>
            <a:r>
              <a:rPr lang="en" sz="1600">
                <a:solidFill>
                  <a:srgbClr val="252525"/>
                </a:solidFill>
                <a:highlight>
                  <a:srgbClr val="FFFFFF"/>
                </a:highlight>
              </a:rPr>
              <a:t>), Hydrogen Phosphate (HPO2−4), dihydrogen phosphate (H2PO−</a:t>
            </a:r>
            <a:r>
              <a:rPr lang="en" sz="1600">
                <a:solidFill>
                  <a:srgbClr val="252525"/>
                </a:solidFill>
                <a:highlight>
                  <a:srgbClr val="FFFFFF"/>
                </a:highlight>
              </a:rPr>
              <a:t>4), and </a:t>
            </a:r>
            <a:r>
              <a:rPr lang="en" sz="1600">
                <a:solidFill>
                  <a:srgbClr val="252525"/>
                </a:solidFill>
                <a:highlight>
                  <a:srgbClr val="FFFFFF"/>
                </a:highlight>
              </a:rPr>
              <a:t> Phosphoric acid (H</a:t>
            </a:r>
            <a:r>
              <a:rPr baseline="-25000" lang="en" sz="1600">
                <a:solidFill>
                  <a:srgbClr val="252525"/>
                </a:solidFill>
                <a:highlight>
                  <a:srgbClr val="FFFFFF"/>
                </a:highlight>
              </a:rPr>
              <a:t>3</a:t>
            </a:r>
            <a:r>
              <a:rPr lang="en" sz="1600">
                <a:solidFill>
                  <a:srgbClr val="252525"/>
                </a:solidFill>
                <a:highlight>
                  <a:srgbClr val="FFFFFF"/>
                </a:highlight>
              </a:rPr>
              <a:t>PO</a:t>
            </a:r>
            <a:r>
              <a:rPr baseline="-25000" lang="en" sz="1600">
                <a:solidFill>
                  <a:srgbClr val="252525"/>
                </a:solidFill>
                <a:highlight>
                  <a:srgbClr val="FFFFFF"/>
                </a:highlight>
              </a:rPr>
              <a:t>4</a:t>
            </a:r>
            <a:r>
              <a:rPr lang="en" sz="1600">
                <a:solidFill>
                  <a:srgbClr val="252525"/>
                </a:solidFill>
                <a:highlight>
                  <a:srgbClr val="FFFFFF"/>
                </a:highlight>
              </a:rPr>
              <a:t> )</a:t>
            </a:r>
          </a:p>
          <a:p>
            <a:pPr lvl="0" rtl="0">
              <a:lnSpc>
                <a:spcPct val="115000"/>
              </a:lnSpc>
              <a:spcBef>
                <a:spcPts val="0"/>
              </a:spcBef>
              <a:buNone/>
            </a:pPr>
            <a:r>
              <a:t/>
            </a:r>
            <a:endParaRPr sz="1600">
              <a:solidFill>
                <a:srgbClr val="252525"/>
              </a:solidFill>
              <a:highlight>
                <a:srgbClr val="FFFFFF"/>
              </a:highlight>
            </a:endParaRPr>
          </a:p>
        </p:txBody>
      </p:sp>
      <p:pic>
        <p:nvPicPr>
          <p:cNvPr descr="Image result for hydrogen phosphate" id="70" name="Shape 70"/>
          <p:cNvPicPr preferRelativeResize="0"/>
          <p:nvPr/>
        </p:nvPicPr>
        <p:blipFill>
          <a:blip r:embed="rId3">
            <a:alphaModFix/>
          </a:blip>
          <a:stretch>
            <a:fillRect/>
          </a:stretch>
        </p:blipFill>
        <p:spPr>
          <a:xfrm>
            <a:off x="959525" y="3022600"/>
            <a:ext cx="1333500" cy="1409700"/>
          </a:xfrm>
          <a:prstGeom prst="rect">
            <a:avLst/>
          </a:prstGeom>
          <a:noFill/>
          <a:ln>
            <a:noFill/>
          </a:ln>
        </p:spPr>
      </p:pic>
      <p:pic>
        <p:nvPicPr>
          <p:cNvPr descr="Image result for dihydrogen phosphate" id="71" name="Shape 71"/>
          <p:cNvPicPr preferRelativeResize="0"/>
          <p:nvPr/>
        </p:nvPicPr>
        <p:blipFill>
          <a:blip r:embed="rId4">
            <a:alphaModFix/>
          </a:blip>
          <a:stretch>
            <a:fillRect/>
          </a:stretch>
        </p:blipFill>
        <p:spPr>
          <a:xfrm>
            <a:off x="5698499" y="2776912"/>
            <a:ext cx="2962825" cy="2222124"/>
          </a:xfrm>
          <a:prstGeom prst="rect">
            <a:avLst/>
          </a:prstGeom>
          <a:noFill/>
          <a:ln>
            <a:noFill/>
          </a:ln>
        </p:spPr>
      </p:pic>
      <p:pic>
        <p:nvPicPr>
          <p:cNvPr descr="Image result for dihydrogen phosphate" id="72" name="Shape 72"/>
          <p:cNvPicPr preferRelativeResize="0"/>
          <p:nvPr/>
        </p:nvPicPr>
        <p:blipFill>
          <a:blip r:embed="rId5">
            <a:alphaModFix/>
          </a:blip>
          <a:stretch>
            <a:fillRect/>
          </a:stretch>
        </p:blipFill>
        <p:spPr>
          <a:xfrm>
            <a:off x="6286500" y="3270424"/>
            <a:ext cx="785850" cy="2851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Lithosphere</a:t>
            </a:r>
          </a:p>
        </p:txBody>
      </p:sp>
      <p:sp>
        <p:nvSpPr>
          <p:cNvPr id="78" name="Shape 7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Phosphorus is found within rocks. Weathering realease phosphorus ions from the rocks called phosphate, which then mixes in with the soil and water.</a:t>
            </a:r>
          </a:p>
        </p:txBody>
      </p:sp>
      <p:pic>
        <p:nvPicPr>
          <p:cNvPr descr="Image result for phosphorus rock" id="79" name="Shape 79"/>
          <p:cNvPicPr preferRelativeResize="0"/>
          <p:nvPr/>
        </p:nvPicPr>
        <p:blipFill>
          <a:blip r:embed="rId3">
            <a:alphaModFix/>
          </a:blip>
          <a:stretch>
            <a:fillRect/>
          </a:stretch>
        </p:blipFill>
        <p:spPr>
          <a:xfrm>
            <a:off x="3429000" y="2787700"/>
            <a:ext cx="2286000" cy="1781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Hydrosphere</a:t>
            </a:r>
          </a:p>
        </p:txBody>
      </p:sp>
      <p:sp>
        <p:nvSpPr>
          <p:cNvPr id="85" name="Shape 8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Once phosphorus gets into the water it is then distributed to plants and animals within the water making them grow strong and creating shells and exoskeletons for marine animals.</a:t>
            </a:r>
          </a:p>
        </p:txBody>
      </p:sp>
      <p:pic>
        <p:nvPicPr>
          <p:cNvPr descr="Image result for hydrosphere" id="86" name="Shape 86"/>
          <p:cNvPicPr preferRelativeResize="0"/>
          <p:nvPr/>
        </p:nvPicPr>
        <p:blipFill>
          <a:blip r:embed="rId3">
            <a:alphaModFix/>
          </a:blip>
          <a:stretch>
            <a:fillRect/>
          </a:stretch>
        </p:blipFill>
        <p:spPr>
          <a:xfrm>
            <a:off x="6192925" y="2463950"/>
            <a:ext cx="2466975" cy="18478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Biosphere</a:t>
            </a:r>
          </a:p>
        </p:txBody>
      </p:sp>
      <p:sp>
        <p:nvSpPr>
          <p:cNvPr id="92" name="Shape 92"/>
          <p:cNvSpPr txBox="1"/>
          <p:nvPr>
            <p:ph idx="1" type="body"/>
          </p:nvPr>
        </p:nvSpPr>
        <p:spPr>
          <a:xfrm>
            <a:off x="311700" y="1165325"/>
            <a:ext cx="8520600" cy="3416400"/>
          </a:xfrm>
          <a:prstGeom prst="rect">
            <a:avLst/>
          </a:prstGeom>
        </p:spPr>
        <p:txBody>
          <a:bodyPr anchorCtr="0" anchor="t" bIns="91425" lIns="91425" rIns="91425" tIns="91425">
            <a:noAutofit/>
          </a:bodyPr>
          <a:lstStyle/>
          <a:p>
            <a:pPr lvl="0" rtl="0">
              <a:spcBef>
                <a:spcPts val="0"/>
              </a:spcBef>
              <a:buNone/>
            </a:pPr>
            <a:r>
              <a:rPr lang="en"/>
              <a:t>Plants take in phosphate from the soil which animals will later consume, After the animals are done they release whats remaining of the phosphorus in their feces. feces and dead plants then go through mineralization.</a:t>
            </a:r>
          </a:p>
        </p:txBody>
      </p:sp>
      <p:pic>
        <p:nvPicPr>
          <p:cNvPr descr="Image result for lithosphere hydrosphere atmosphere biosphere" id="93" name="Shape 93"/>
          <p:cNvPicPr preferRelativeResize="0"/>
          <p:nvPr/>
        </p:nvPicPr>
        <p:blipFill>
          <a:blip r:embed="rId3">
            <a:alphaModFix/>
          </a:blip>
          <a:stretch>
            <a:fillRect/>
          </a:stretch>
        </p:blipFill>
        <p:spPr>
          <a:xfrm>
            <a:off x="3470275" y="3234525"/>
            <a:ext cx="2438400" cy="1828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Human Impact</a:t>
            </a:r>
          </a:p>
        </p:txBody>
      </p:sp>
      <p:sp>
        <p:nvSpPr>
          <p:cNvPr id="99" name="Shape 9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Clr>
                <a:schemeClr val="dk1"/>
              </a:buClr>
              <a:buSzPct val="61111"/>
              <a:buFont typeface="Arial"/>
              <a:buNone/>
            </a:pPr>
            <a:r>
              <a:rPr lang="en"/>
              <a:t>Humans negatively influenced the phosphorus cycle by use of commercial fertilizers and livestock farming. Using fertilizers and having livestock with phosphorus in there waste cause phosphorus to get into the soil and water where only a moderate amount is healthy for plants. </a:t>
            </a:r>
          </a:p>
        </p:txBody>
      </p:sp>
      <p:pic>
        <p:nvPicPr>
          <p:cNvPr descr="Image result for human impact" id="100" name="Shape 100"/>
          <p:cNvPicPr preferRelativeResize="0"/>
          <p:nvPr/>
        </p:nvPicPr>
        <p:blipFill>
          <a:blip r:embed="rId3">
            <a:alphaModFix/>
          </a:blip>
          <a:stretch>
            <a:fillRect/>
          </a:stretch>
        </p:blipFill>
        <p:spPr>
          <a:xfrm>
            <a:off x="3605212" y="2958400"/>
            <a:ext cx="1933574" cy="20954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Sources </a:t>
            </a:r>
          </a:p>
        </p:txBody>
      </p:sp>
      <p:sp>
        <p:nvSpPr>
          <p:cNvPr id="106" name="Shape 10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sz="1200" u="sng">
                <a:solidFill>
                  <a:schemeClr val="hlink"/>
                </a:solidFill>
                <a:hlinkClick r:id="rId3"/>
              </a:rPr>
              <a:t>https://www.google.com/webhp?sourceid=chrome-instant&amp;ion=1&amp;espv=2&amp;ie=UTF-8#q=phosphorus%20and%20salt%20rocks</a:t>
            </a:r>
          </a:p>
          <a:p>
            <a:pPr lvl="0">
              <a:spcBef>
                <a:spcPts val="0"/>
              </a:spcBef>
              <a:buNone/>
            </a:pPr>
            <a:r>
              <a:rPr lang="en" sz="1200" u="sng">
                <a:solidFill>
                  <a:schemeClr val="hlink"/>
                </a:solidFill>
                <a:hlinkClick r:id="rId4"/>
              </a:rPr>
              <a:t>http://www.extension.umn.edu/agriculture/nutrient-management/phosphorus/understanding-phosphorus-fertilizers/</a:t>
            </a:r>
          </a:p>
          <a:p>
            <a:pPr lvl="0">
              <a:spcBef>
                <a:spcPts val="0"/>
              </a:spcBef>
              <a:buNone/>
            </a:pPr>
            <a:r>
              <a:rPr lang="en" sz="1200" u="sng">
                <a:solidFill>
                  <a:schemeClr val="hlink"/>
                </a:solidFill>
                <a:hlinkClick r:id="rId5"/>
              </a:rPr>
              <a:t>http://sciencelearn.org.nz/Contexts/Soil-Farming-and-Science/Science-Ideas-and-Concepts/The-phosphorus-cycle</a:t>
            </a:r>
            <a:r>
              <a:rPr lang="en" sz="1200"/>
              <a:t> </a:t>
            </a:r>
          </a:p>
          <a:p>
            <a:pPr lvl="0">
              <a:spcBef>
                <a:spcPts val="0"/>
              </a:spcBef>
              <a:buNone/>
            </a:pPr>
            <a:r>
              <a:rPr lang="en" sz="1200" u="sng">
                <a:solidFill>
                  <a:schemeClr val="hlink"/>
                </a:solidFill>
                <a:hlinkClick r:id="rId6"/>
              </a:rPr>
              <a:t>http://www.feedphosphates.org/index.php/guides/11-guides/11-phosphorus-a-vital-source-of-animal-nutrition</a:t>
            </a:r>
            <a:r>
              <a:rPr lang="en" sz="1200"/>
              <a:t> </a:t>
            </a:r>
          </a:p>
          <a:p>
            <a:pPr lvl="0">
              <a:spcBef>
                <a:spcPts val="0"/>
              </a:spcBef>
              <a:buNone/>
            </a:pPr>
            <a:r>
              <a:rPr lang="en" sz="1200" u="sng">
                <a:solidFill>
                  <a:schemeClr val="hlink"/>
                </a:solidFill>
                <a:hlinkClick r:id="rId7"/>
              </a:rPr>
              <a:t>https://www.google.com/search?q=human+impact&amp;rlz=1C1CHBD_enCR706CR709&amp;espv=2&amp;biw=878&amp;bih=409&amp;source=lnms&amp;tbm=isch&amp;sa=X&amp;ved=0ahUKEwjAj9Lgy7bRAhXFRCYKHYX6A1oQ_AUIBigB</a:t>
            </a:r>
            <a:r>
              <a:rPr lang="en" sz="1200"/>
              <a:t> </a:t>
            </a: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